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859" r:id="rId3"/>
    <p:sldId id="1017" r:id="rId4"/>
    <p:sldId id="1018" r:id="rId5"/>
    <p:sldId id="1020" r:id="rId6"/>
    <p:sldId id="1021" r:id="rId7"/>
    <p:sldId id="1035" r:id="rId8"/>
    <p:sldId id="1036" r:id="rId9"/>
    <p:sldId id="1038" r:id="rId10"/>
    <p:sldId id="1022" r:id="rId11"/>
    <p:sldId id="1041" r:id="rId12"/>
    <p:sldId id="1042" r:id="rId13"/>
    <p:sldId id="1043" r:id="rId14"/>
    <p:sldId id="1039" r:id="rId15"/>
    <p:sldId id="1046" r:id="rId16"/>
    <p:sldId id="1047" r:id="rId17"/>
    <p:sldId id="1044" r:id="rId18"/>
    <p:sldId id="1045" r:id="rId19"/>
    <p:sldId id="1048" r:id="rId20"/>
    <p:sldId id="1049" r:id="rId21"/>
    <p:sldId id="1040" r:id="rId22"/>
    <p:sldId id="1024" r:id="rId23"/>
    <p:sldId id="1050" r:id="rId24"/>
    <p:sldId id="1051" r:id="rId25"/>
    <p:sldId id="1052" r:id="rId26"/>
    <p:sldId id="1053" r:id="rId27"/>
    <p:sldId id="1054" r:id="rId28"/>
    <p:sldId id="1058" r:id="rId29"/>
    <p:sldId id="1059" r:id="rId30"/>
    <p:sldId id="1065" r:id="rId31"/>
    <p:sldId id="1066" r:id="rId32"/>
    <p:sldId id="1060" r:id="rId33"/>
    <p:sldId id="1061" r:id="rId3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notesMaster" Target="notesMasters/notesMaster1.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4" name="文本框 3"/>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17.png"/><Relationship Id="rId1" Type="http://schemas.openxmlformats.org/officeDocument/2006/relationships/image" Target="../media/image23.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17.png"/><Relationship Id="rId1" Type="http://schemas.openxmlformats.org/officeDocument/2006/relationships/image" Target="../media/image32.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37.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44.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50.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51.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4.png"/><Relationship Id="rId3" Type="http://schemas.openxmlformats.org/officeDocument/2006/relationships/image" Target="../media/image19.png"/><Relationship Id="rId2" Type="http://schemas.openxmlformats.org/officeDocument/2006/relationships/image" Target="../media/image53.png"/><Relationship Id="rId1" Type="http://schemas.openxmlformats.org/officeDocument/2006/relationships/image" Target="../media/image5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57.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光</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1. </a:t>
            </a:r>
            <a:r>
              <a:rPr lang="en-US" altLang="zh-CN" sz="4800" b="0" smtClean="0">
                <a:solidFill>
                  <a:srgbClr val="000000"/>
                </a:solidFill>
                <a:latin typeface="+mn-lt"/>
                <a:ea typeface="微软雅黑" panose="020B0503020204020204" pitchFamily="34" charset="-122"/>
                <a:cs typeface="微软雅黑" panose="020B0503020204020204" pitchFamily="34" charset="-122"/>
              </a:rPr>
              <a:t> </a:t>
            </a:r>
            <a:r>
              <a:rPr lang="zh-CN" altLang="en-US" sz="4800" b="0" smtClean="0">
                <a:solidFill>
                  <a:srgbClr val="000000"/>
                </a:solidFill>
                <a:latin typeface="+mn-lt"/>
                <a:ea typeface="微软雅黑" panose="020B0503020204020204" pitchFamily="34" charset="-122"/>
                <a:cs typeface="微软雅黑" panose="020B0503020204020204" pitchFamily="34" charset="-122"/>
              </a:rPr>
              <a:t>光</a:t>
            </a:r>
            <a:r>
              <a:rPr lang="zh-CN" altLang="en-US" sz="4800" b="0">
                <a:solidFill>
                  <a:srgbClr val="000000"/>
                </a:solidFill>
                <a:latin typeface="+mn-lt"/>
                <a:ea typeface="微软雅黑" panose="020B0503020204020204" pitchFamily="34" charset="-122"/>
                <a:cs typeface="微软雅黑" panose="020B0503020204020204" pitchFamily="34" charset="-122"/>
              </a:rPr>
              <a:t>的折射</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27385" y="5843483"/>
            <a:ext cx="840740" cy="299720"/>
          </a:xfrm>
          <a:prstGeom prst="rect">
            <a:avLst/>
          </a:prstGeom>
        </p:spPr>
      </p:pic>
      <p:sp>
        <p:nvSpPr>
          <p:cNvPr id="4" name="内容占位符 3"/>
          <p:cNvSpPr>
            <a:spLocks noGrp="1"/>
          </p:cNvSpPr>
          <p:nvPr>
            <p:ph idx="1"/>
          </p:nvPr>
        </p:nvSpPr>
        <p:spPr>
          <a:xfrm>
            <a:off x="360854" y="764704"/>
            <a:ext cx="11485848" cy="5078313"/>
          </a:xfrm>
        </p:spPr>
        <p:txBody>
          <a:bodyPr/>
          <a:lstStyle/>
          <a:p>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井口大小和深度均相同的两口井</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一口是枯井</a:t>
            </a:r>
            <a:r>
              <a:rPr lang="en-US" altLang="zh-CN" b="1" spc="-100">
                <a:solidFill>
                  <a:srgbClr val="000000"/>
                </a:solidFill>
                <a:latin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en-US" altLang="zh-CN" b="1" spc="-100">
                <a:solidFill>
                  <a:srgbClr val="000000"/>
                </a:solidFill>
                <a:latin typeface="宋体" panose="02010600030101010101" pitchFamily="2" charset="-122"/>
                <a:cs typeface="Times New Roman" panose="02020603050405020304" pitchFamily="18" charset="0"/>
              </a:rPr>
              <a:t>)</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一口是水井</a:t>
            </a:r>
            <a:r>
              <a:rPr lang="en-US" altLang="zh-CN" b="1" spc="-100">
                <a:solidFill>
                  <a:srgbClr val="000000"/>
                </a:solidFill>
                <a:latin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水面在井口之下</a:t>
            </a:r>
            <a:r>
              <a:rPr lang="en-US" altLang="zh-CN" b="1" spc="-100">
                <a:solidFill>
                  <a:srgbClr val="000000"/>
                </a:solidFill>
                <a:latin typeface="宋体" panose="02010600030101010101" pitchFamily="2" charset="-122"/>
                <a:cs typeface="Times New Roman" panose="02020603050405020304" pitchFamily="18" charset="0"/>
              </a:rPr>
              <a:t>)</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两井底部中间位置各有一只青蛙</a:t>
            </a:r>
            <a:r>
              <a:rPr lang="zh-CN" altLang="zh-CN" b="1" spc="-100">
                <a:solidFill>
                  <a:srgbClr val="000000"/>
                </a:solidFill>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spc="-100" smtClean="0">
                <a:solidFill>
                  <a:srgbClr val="000000"/>
                </a:solidFill>
                <a:latin typeface="Times New Roman" panose="02020603050405020304" pitchFamily="18" charset="0"/>
                <a:ea typeface="宋体" panose="02010600030101010101" pitchFamily="2" charset="-122"/>
              </a:rPr>
              <a:t> </a:t>
            </a:r>
            <a:r>
              <a:rPr lang="en-US" altLang="zh-CN" b="1" spc="-100" smtClean="0">
                <a:solidFill>
                  <a:srgbClr val="000000"/>
                </a:solidFill>
                <a:latin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宋体" panose="02010600030101010101" pitchFamily="2" charset="-122"/>
                <a:cs typeface="Times New Roman" panose="02020603050405020304" pitchFamily="18" charset="0"/>
              </a:rPr>
              <a:t>)</a:t>
            </a:r>
            <a:endParaRPr lang="en-US" altLang="zh-CN" b="1" spc="-100" smtClean="0">
              <a:solidFill>
                <a:srgbClr val="000000"/>
              </a:solidFill>
              <a:latin typeface="宋体" panose="02010600030101010101" pitchFamily="2" charset="-122"/>
              <a:cs typeface="Times New Roman" panose="02020603050405020304" pitchFamily="18" charset="0"/>
            </a:endParaRPr>
          </a:p>
          <a:p>
            <a:endParaRPr lang="en-US" altLang="zh-CN" b="1" spc="-100">
              <a:solidFill>
                <a:srgbClr val="000000"/>
              </a:solidFill>
              <a:latin typeface="宋体" panose="02010600030101010101" pitchFamily="2" charset="-122"/>
              <a:cs typeface="Times New Roman" panose="02020603050405020304" pitchFamily="18" charset="0"/>
            </a:endParaRPr>
          </a:p>
          <a:p>
            <a:endParaRPr lang="en-US" altLang="zh-CN" b="1" spc="-100" smtClean="0">
              <a:solidFill>
                <a:srgbClr val="000000"/>
              </a:solidFill>
              <a:latin typeface="宋体" panose="02010600030101010101" pitchFamily="2" charset="-122"/>
              <a:cs typeface="Times New Roman" panose="02020603050405020304" pitchFamily="18" charset="0"/>
            </a:endParaRPr>
          </a:p>
          <a:p>
            <a:endParaRPr lang="en-US" altLang="zh-CN" b="1" spc="-100" smtClean="0">
              <a:solidFill>
                <a:srgbClr val="000000"/>
              </a:solidFill>
              <a:latin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水井中的青蛙觉得井口大些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晴天的夜晚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水井中的青蛙能看到更多的星星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枯井中的青蛙觉得井口大些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晴天的夜晚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水井中的青蛙能看到更多的星星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水井中的青蛙觉得井口小些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晴天的夜晚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枯井中的青蛙能看到更多的星星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两只青蛙觉得井口一样大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晴天的夜晚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水井中的青蛙能看到更多的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星星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3214886" y="1988840"/>
            <a:ext cx="4973610" cy="1703194"/>
          </a:xfrm>
          <a:prstGeom prst="rect">
            <a:avLst/>
          </a:prstGeom>
        </p:spPr>
      </p:pic>
      <p:sp>
        <p:nvSpPr>
          <p:cNvPr id="5" name="矩形 4"/>
          <p:cNvSpPr/>
          <p:nvPr/>
        </p:nvSpPr>
        <p:spPr>
          <a:xfrm>
            <a:off x="1414686" y="5670177"/>
            <a:ext cx="389850" cy="646331"/>
          </a:xfrm>
          <a:prstGeom prst="rect">
            <a:avLst/>
          </a:prstGeom>
        </p:spPr>
        <p:txBody>
          <a:bodyPr wrap="none">
            <a:spAutoFit/>
          </a:bodyPr>
          <a:lstStyle/>
          <a:p>
            <a:pPr algn="just">
              <a:lnSpc>
                <a:spcPct val="150000"/>
              </a:lnSpc>
              <a:spcAft>
                <a:spcPts val="0"/>
              </a:spcAft>
              <a:tabLst>
                <a:tab pos="6301105" algn="l"/>
              </a:tabLst>
            </a:pPr>
            <a:r>
              <a:rPr lang="en-US" altLang="zh-CN" sz="2400">
                <a:solidFill>
                  <a:srgbClr val="000000"/>
                </a:solidFill>
                <a:cs typeface="Times New Roman" panose="02020603050405020304" pitchFamily="18" charset="0"/>
              </a:rPr>
              <a:t>B</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1"/>
          <a:stretch>
            <a:fillRect/>
          </a:stretch>
        </p:blipFill>
        <p:spPr>
          <a:xfrm>
            <a:off x="406574" y="948222"/>
            <a:ext cx="764309" cy="272473"/>
          </a:xfrm>
          <a:prstGeom prst="rect">
            <a:avLst/>
          </a:prstGeom>
        </p:spPr>
      </p:pic>
      <p:sp>
        <p:nvSpPr>
          <p:cNvPr id="6" name="内容占位符 5"/>
          <p:cNvSpPr>
            <a:spLocks noGrp="1"/>
          </p:cNvSpPr>
          <p:nvPr>
            <p:ph idx="1"/>
          </p:nvPr>
        </p:nvSpPr>
        <p:spPr>
          <a:xfrm>
            <a:off x="360854" y="764704"/>
            <a:ext cx="11485848" cy="1684244"/>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井口边沿的约束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青蛙不能看到更大的范围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据此作出两井中青蛙视线边界光线如答图所示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由答图可知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所以枯井中的青蛙觉得井口大些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所以水井中的青蛙可看到更大的范围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在晴天的夜晚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可以看到更多的星星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6383238" y="2636912"/>
            <a:ext cx="5604794" cy="2432417"/>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190550" y="3212976"/>
            <a:ext cx="5677434" cy="194421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53616" y="908720"/>
            <a:ext cx="968680" cy="342148"/>
          </a:xfrm>
          <a:prstGeom prst="rect">
            <a:avLst/>
          </a:prstGeom>
        </p:spPr>
      </p:pic>
      <p:sp>
        <p:nvSpPr>
          <p:cNvPr id="4" name="内容占位符 3"/>
          <p:cNvSpPr>
            <a:spLocks noGrp="1"/>
          </p:cNvSpPr>
          <p:nvPr>
            <p:ph idx="1"/>
          </p:nvPr>
        </p:nvSpPr>
        <p:spPr>
          <a:xfrm>
            <a:off x="360854" y="764704"/>
            <a:ext cx="11485848" cy="3900235"/>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折射率</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的理解与应用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关于正弦值</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光由真空中射入某种介质中，入射角、折射角以及它们的正弦值是可以改变的，但正弦值之比是一个常数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关于常数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入射角的正弦值跟折射角的正弦值之比是一个常数，但不同介质具有不同的常数，说明该常数反映了该介质的光学特性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639090"/>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光传播速度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介质的折射率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跟光在介质中的传播速度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，由于光在真空中的传播速度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大于光在任何介质中的传播速度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，所以任何介质的折射率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都大于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因此，光从真空斜射入任何介质时，入射角均大于折射角；而光由介质斜射入真空时，入射角均小于折射角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决定因素</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介质的折射率是反映介质的光学性质的物理量，它的大小由介质本身及光的性质共同决定，不随入射角、折射角的变化而变化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639090"/>
              </a:xfrm>
              <a:blipFill rotWithShape="1">
                <a:blip r:embed="rId1"/>
                <a:stretch>
                  <a:fillRect l="-2" t="-14" r="1" b="9"/>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91708;FounderCES"/>
          <p:cNvPicPr/>
          <p:nvPr/>
        </p:nvPicPr>
        <p:blipFill>
          <a:blip r:embed="rId1"/>
          <a:stretch>
            <a:fillRect/>
          </a:stretch>
        </p:blipFill>
        <p:spPr>
          <a:xfrm>
            <a:off x="375220" y="947359"/>
            <a:ext cx="904076" cy="291022"/>
          </a:xfrm>
          <a:prstGeom prst="rect">
            <a:avLst/>
          </a:prstGeom>
        </p:spPr>
      </p:pic>
      <p:pic>
        <p:nvPicPr>
          <p:cNvPr id="8" name="24答案.eps" descr="id:2147491722;FounderCES"/>
          <p:cNvPicPr/>
          <p:nvPr/>
        </p:nvPicPr>
        <p:blipFill>
          <a:blip r:embed="rId2"/>
          <a:stretch>
            <a:fillRect/>
          </a:stretch>
        </p:blipFill>
        <p:spPr>
          <a:xfrm>
            <a:off x="484859" y="5013176"/>
            <a:ext cx="840740" cy="29972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4704"/>
                <a:ext cx="11485848" cy="4008085"/>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图所示，圆柱形玻璃砖静止放置在水平面上，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是截面圆的竖直直径，一束单色光从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点以与竖直方向成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角的方向射入玻璃砖，从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点射出玻璃砖，并射在地面上的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与地面垂直，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，光在真空中的传播速度为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则光从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点传播到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点所用时间为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64704"/>
                <a:ext cx="11485848" cy="4008085"/>
              </a:xfrm>
              <a:blipFill rotWithShape="1">
                <a:blip r:embed="rId3"/>
                <a:stretch>
                  <a:fillRect l="-2" t="-4" r="1" b="3"/>
                </a:stretch>
              </a:blipFill>
            </p:spPr>
            <p:txBody>
              <a:bodyPr/>
              <a:lstStyle/>
              <a:p>
                <a:r>
                  <a:rPr lang="zh-CN" altLang="en-US">
                    <a:noFill/>
                  </a:rPr>
                  <a:t> </a:t>
                </a:r>
              </a:p>
            </p:txBody>
          </p:sp>
        </mc:Fallback>
      </mc:AlternateContent>
      <p:pic>
        <p:nvPicPr>
          <p:cNvPr id="7" name="wld623.jpg" descr="id:2147493192;FounderCES"/>
          <p:cNvPicPr/>
          <p:nvPr/>
        </p:nvPicPr>
        <p:blipFill>
          <a:blip r:embed="rId4"/>
          <a:stretch>
            <a:fillRect/>
          </a:stretch>
        </p:blipFill>
        <p:spPr>
          <a:xfrm>
            <a:off x="8111430" y="2708920"/>
            <a:ext cx="3024336" cy="2520280"/>
          </a:xfrm>
          <a:prstGeom prst="rect">
            <a:avLst/>
          </a:prstGeom>
        </p:spPr>
      </p:pic>
      <p:sp>
        <p:nvSpPr>
          <p:cNvPr id="2" name="矩形 1"/>
          <p:cNvSpPr/>
          <p:nvPr/>
        </p:nvSpPr>
        <p:spPr>
          <a:xfrm>
            <a:off x="1431938" y="4798893"/>
            <a:ext cx="407484" cy="646331"/>
          </a:xfrm>
          <a:prstGeom prst="rect">
            <a:avLst/>
          </a:prstGeom>
        </p:spPr>
        <p:txBody>
          <a:bodyPr wrap="none">
            <a:spAutoFit/>
          </a:bodyPr>
          <a:lstStyle/>
          <a:p>
            <a:pPr algn="just">
              <a:lnSpc>
                <a:spcPct val="150000"/>
              </a:lnSpc>
              <a:spcAft>
                <a:spcPts val="0"/>
              </a:spcAft>
              <a:tabLst>
                <a:tab pos="6301105" algn="l"/>
              </a:tabLst>
            </a:pPr>
            <a:r>
              <a:rPr lang="en-US" altLang="zh-CN" sz="2400">
                <a:solidFill>
                  <a:srgbClr val="000000"/>
                </a:solidFill>
                <a:cs typeface="Times New Roman" panose="02020603050405020304" pitchFamily="18" charset="0"/>
              </a:rPr>
              <a:t>A</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18574"/>
                <a:ext cx="11485848" cy="2559050"/>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点入射、从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点出射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偏向角为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点的折射角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间的距离为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玻璃砖的折射率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光在玻璃砖中的传播速度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则光从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传播到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18574"/>
                <a:ext cx="11485848" cy="2559050"/>
              </a:xfrm>
              <a:blipFill rotWithShape="1">
                <a:blip r:embed="rId2"/>
                <a:stretch>
                  <a:fillRect l="-2" t="-15" r="1" b="15"/>
                </a:stretch>
              </a:blipFill>
            </p:spPr>
            <p:txBody>
              <a:bodyPr/>
              <a:lstStyle/>
              <a:p>
                <a:r>
                  <a:rPr lang="zh-CN" altLang="en-US">
                    <a:noFill/>
                  </a:rPr>
                  <a:t> </a:t>
                </a:r>
              </a:p>
            </p:txBody>
          </p:sp>
        </mc:Fallback>
      </mc:AlternateContent>
      <p:pic>
        <p:nvPicPr>
          <p:cNvPr id="4" name="wld624.jpg" descr="id:2147493206;FounderCES"/>
          <p:cNvPicPr/>
          <p:nvPr/>
        </p:nvPicPr>
        <p:blipFill>
          <a:blip r:embed="rId3"/>
          <a:stretch>
            <a:fillRect/>
          </a:stretch>
        </p:blipFill>
        <p:spPr>
          <a:xfrm>
            <a:off x="5447134" y="3269324"/>
            <a:ext cx="3024336" cy="2520280"/>
          </a:xfrm>
          <a:prstGeom prst="rect">
            <a:avLst/>
          </a:prstGeom>
        </p:spPr>
      </p:pic>
      <p:pic>
        <p:nvPicPr>
          <p:cNvPr id="6" name="wld623.jpg" descr="id:2147493192;FounderCES"/>
          <p:cNvPicPr/>
          <p:nvPr/>
        </p:nvPicPr>
        <p:blipFill>
          <a:blip r:embed="rId4"/>
          <a:stretch>
            <a:fillRect/>
          </a:stretch>
        </p:blipFill>
        <p:spPr>
          <a:xfrm>
            <a:off x="1630710" y="3284984"/>
            <a:ext cx="3024336" cy="252028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268542" y="3284984"/>
            <a:ext cx="648072"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92696"/>
                <a:ext cx="11485848" cy="3363421"/>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视</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深问题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视深</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8928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视深是人眼看透明物质内部某物点的像点到界面的距离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如图所示，一物点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位于折射率为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的介质中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深处，当角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都很小时，有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，由折射定律可知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，所以视深</a:t>
                </a:r>
                <a:r>
                  <a:rPr lang="en-US" altLang="zh-CN" b="1" i="1" dirty="0">
                    <a:solidFill>
                      <a:srgbClr val="000000"/>
                    </a:solidFill>
                    <a:latin typeface="Times New Roman" panose="02020603050405020304" pitchFamily="18" charset="0"/>
                    <a:ea typeface="宋体" panose="02010600030101010101" pitchFamily="2" charset="-122"/>
                  </a:rPr>
                  <a:t>h</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692696"/>
                <a:ext cx="11485848" cy="3363421"/>
              </a:xfrm>
              <a:blipFill rotWithShape="1">
                <a:blip r:embed="rId1"/>
                <a:stretch>
                  <a:fillRect l="-2" t="-16" r="1" b="11"/>
                </a:stretch>
              </a:blipFill>
            </p:spPr>
            <p:txBody>
              <a:bodyPr/>
              <a:lstStyle/>
              <a:p>
                <a:r>
                  <a:rPr lang="zh-CN" altLang="en-US">
                    <a:noFill/>
                  </a:rPr>
                  <a:t> </a:t>
                </a:r>
              </a:p>
            </p:txBody>
          </p:sp>
        </mc:Fallback>
      </mc:AlternateContent>
      <p:pic>
        <p:nvPicPr>
          <p:cNvPr id="4" name="要点3.eps" descr="id:2147493220;FounderCES"/>
          <p:cNvPicPr/>
          <p:nvPr/>
        </p:nvPicPr>
        <p:blipFill>
          <a:blip r:embed="rId2"/>
          <a:stretch>
            <a:fillRect/>
          </a:stretch>
        </p:blipFill>
        <p:spPr>
          <a:xfrm>
            <a:off x="478582" y="855296"/>
            <a:ext cx="956945" cy="335915"/>
          </a:xfrm>
          <a:prstGeom prst="rect">
            <a:avLst/>
          </a:prstGeom>
        </p:spPr>
      </p:pic>
      <p:pic>
        <p:nvPicPr>
          <p:cNvPr id="6" name="wld647.jpg" descr="id:2147493227;FounderCES"/>
          <p:cNvPicPr/>
          <p:nvPr/>
        </p:nvPicPr>
        <p:blipFill>
          <a:blip r:embed="rId3"/>
          <a:stretch>
            <a:fillRect/>
          </a:stretch>
        </p:blipFill>
        <p:spPr>
          <a:xfrm>
            <a:off x="5617980" y="4077072"/>
            <a:ext cx="2380430" cy="2499451"/>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554545"/>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视深应用技巧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tabLst>
                    <a:tab pos="6301105" algn="l"/>
                  </a:tabLs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当沿竖直方向斜向下看水中的物体时，</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视深</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是实际深度的</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是水的折射率</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如果从折射率为</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的水中观察斜上方距水面高为</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的物体，观察到的高度</a:t>
                </a:r>
                <a:r>
                  <a:rPr lang="en-US" altLang="zh-CN" b="1" i="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nH</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为视高</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554545"/>
              </a:xfrm>
              <a:blipFill rotWithShape="1">
                <a:blip r:embed="rId1"/>
                <a:stretch>
                  <a:fillRect l="-2" t="-25" r="1" b="22"/>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3.eps" descr="id:2147491744;FounderCES"/>
          <p:cNvPicPr/>
          <p:nvPr/>
        </p:nvPicPr>
        <p:blipFill>
          <a:blip r:embed="rId1"/>
          <a:stretch>
            <a:fillRect/>
          </a:stretch>
        </p:blipFill>
        <p:spPr>
          <a:xfrm>
            <a:off x="375220" y="937834"/>
            <a:ext cx="904076" cy="291022"/>
          </a:xfrm>
          <a:prstGeom prst="rect">
            <a:avLst/>
          </a:prstGeom>
        </p:spPr>
      </p:pic>
      <p:pic>
        <p:nvPicPr>
          <p:cNvPr id="6" name="24答案.eps" descr="id:2147491765;FounderCES"/>
          <p:cNvPicPr/>
          <p:nvPr/>
        </p:nvPicPr>
        <p:blipFill>
          <a:blip r:embed="rId2"/>
          <a:stretch>
            <a:fillRect/>
          </a:stretch>
        </p:blipFill>
        <p:spPr>
          <a:xfrm>
            <a:off x="415550" y="2465979"/>
            <a:ext cx="840740" cy="29972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4704"/>
                <a:ext cx="11485848" cy="1378454"/>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在游泳池边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向下观察池水的深度，池水的视深为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，已知水的折射率为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，那么池水的实际深度为多少？</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64704"/>
                <a:ext cx="11485848" cy="1378454"/>
              </a:xfrm>
              <a:blipFill rotWithShape="1">
                <a:blip r:embed="rId3"/>
                <a:stretch>
                  <a:fillRect l="-2" t="-12" r="1" b="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 name="矩形 1"/>
              <p:cNvSpPr/>
              <p:nvPr/>
            </p:nvSpPr>
            <p:spPr>
              <a:xfrm>
                <a:off x="1126654" y="2105939"/>
                <a:ext cx="800219" cy="891013"/>
              </a:xfrm>
              <a:prstGeom prst="rect">
                <a:avLst/>
              </a:prstGeom>
            </p:spPr>
            <p:txBody>
              <a:bodyPr wrap="none">
                <a:spAutoFit/>
              </a:bodyPr>
              <a:lstStyle/>
              <a:p>
                <a:pPr algn="just">
                  <a:lnSpc>
                    <a:spcPct val="150000"/>
                  </a:lnSpc>
                  <a:spcAft>
                    <a:spcPts val="0"/>
                  </a:spcAft>
                  <a:tabLst>
                    <a:tab pos="6301105" algn="l"/>
                  </a:tabLst>
                </a:pPr>
                <a:r>
                  <a:rPr lang="zh-CN" altLang="zh-CN" sz="2400">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𝟒</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i="1">
                    <a:solidFill>
                      <a:srgbClr val="000000"/>
                    </a:solidFill>
                    <a:cs typeface="Times New Roman" panose="02020603050405020304" pitchFamily="18" charset="0"/>
                  </a:rPr>
                  <a:t>h</a:t>
                </a:r>
                <a:endParaRPr lang="zh-CN" altLang="zh-CN" sz="120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126654" y="2105939"/>
                <a:ext cx="800219" cy="891013"/>
              </a:xfrm>
              <a:prstGeom prst="rect">
                <a:avLst/>
              </a:prstGeom>
              <a:blipFill rotWithShape="1">
                <a:blip r:embed="rId4"/>
                <a:stretch>
                  <a:fillRect l="-20" t="-31" r="35" b="43"/>
                </a:stretch>
              </a:blipFill>
            </p:spPr>
            <p:txBody>
              <a:bodyPr/>
              <a:lstStyle/>
              <a:p>
                <a:r>
                  <a:rPr lang="zh-CN" altLang="en-US">
                    <a:noFill/>
                  </a:rPr>
                  <a:t> </a:t>
                </a:r>
              </a:p>
            </p:txBody>
          </p:sp>
        </mc:Fallback>
      </mc:AlternateContent>
      <p:pic>
        <p:nvPicPr>
          <p:cNvPr id="8" name="hjer252.jpg" descr="id:2147493248;FounderCES"/>
          <p:cNvPicPr/>
          <p:nvPr/>
        </p:nvPicPr>
        <p:blipFill>
          <a:blip r:embed="rId5"/>
          <a:stretch>
            <a:fillRect/>
          </a:stretch>
        </p:blipFill>
        <p:spPr>
          <a:xfrm>
            <a:off x="3862958" y="2551445"/>
            <a:ext cx="3355340" cy="27559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92696"/>
                <a:ext cx="11485848" cy="2802690"/>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池底某点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发出的光线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在水中和空气中的光路如答图所示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由于观察者在池边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向下观看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所以光线在水面处的入射角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和折射角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都很小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根据数学知识可知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根据折射定律有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故池水实际深度为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692696"/>
                <a:ext cx="11485848" cy="2802690"/>
              </a:xfrm>
              <a:blipFill rotWithShape="1">
                <a:blip r:embed="rId2"/>
                <a:stretch>
                  <a:fillRect l="-2" t="-19" r="1" b="12"/>
                </a:stretch>
              </a:blipFill>
            </p:spPr>
            <p:txBody>
              <a:bodyPr/>
              <a:lstStyle/>
              <a:p>
                <a:r>
                  <a:rPr lang="zh-CN" altLang="en-US">
                    <a:noFill/>
                  </a:rPr>
                  <a:t> </a:t>
                </a:r>
              </a:p>
            </p:txBody>
          </p:sp>
        </mc:Fallback>
      </mc:AlternateContent>
      <p:pic>
        <p:nvPicPr>
          <p:cNvPr id="4" name="hjer252.jpg" descr="id:2147493248;FounderCES"/>
          <p:cNvPicPr/>
          <p:nvPr/>
        </p:nvPicPr>
        <p:blipFill>
          <a:blip r:embed="rId3"/>
          <a:stretch>
            <a:fillRect/>
          </a:stretch>
        </p:blipFill>
        <p:spPr>
          <a:xfrm>
            <a:off x="3862958" y="3645024"/>
            <a:ext cx="3355340" cy="27559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06574" y="1639236"/>
            <a:ext cx="1254116" cy="369395"/>
          </a:xfrm>
          <a:prstGeom prst="rect">
            <a:avLst/>
          </a:prstGeom>
        </p:spPr>
      </p:pic>
      <p:pic>
        <p:nvPicPr>
          <p:cNvPr id="6" name="24知识过.eps" descr="id:2147491630;FounderCES"/>
          <p:cNvPicPr/>
          <p:nvPr/>
        </p:nvPicPr>
        <p:blipFill>
          <a:blip r:embed="rId2"/>
          <a:stretch>
            <a:fillRect/>
          </a:stretch>
        </p:blipFill>
        <p:spPr>
          <a:xfrm>
            <a:off x="2188368" y="804441"/>
            <a:ext cx="7723262" cy="536327"/>
          </a:xfrm>
          <a:prstGeom prst="rect">
            <a:avLst/>
          </a:prstGeom>
        </p:spPr>
      </p:pic>
      <p:sp>
        <p:nvSpPr>
          <p:cNvPr id="3" name="内容占位符 2"/>
          <p:cNvSpPr>
            <a:spLocks noGrp="1"/>
          </p:cNvSpPr>
          <p:nvPr>
            <p:ph idx="1"/>
          </p:nvPr>
        </p:nvSpPr>
        <p:spPr>
          <a:xfrm>
            <a:off x="360854" y="1484784"/>
            <a:ext cx="11485848" cy="2238241"/>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折射定律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光的反射和折射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光从介质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射到该介质与介质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的分界面时，一部分光会返回到介质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，这个现象叫作光的反射；一部分光会进入到介质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，这个现象叫作光的折射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pic>
        <p:nvPicPr>
          <p:cNvPr id="7" name="wld616.jpg" descr="id:2147493073;FounderCES"/>
          <p:cNvPicPr/>
          <p:nvPr/>
        </p:nvPicPr>
        <p:blipFill>
          <a:blip r:embed="rId3">
            <a:clrChange>
              <a:clrFrom>
                <a:srgbClr val="FFFFFE"/>
              </a:clrFrom>
              <a:clrTo>
                <a:srgbClr val="FFFFFE">
                  <a:alpha val="0"/>
                </a:srgbClr>
              </a:clrTo>
            </a:clrChange>
          </a:blip>
          <a:stretch>
            <a:fillRect/>
          </a:stretch>
        </p:blipFill>
        <p:spPr>
          <a:xfrm>
            <a:off x="3934966" y="3861048"/>
            <a:ext cx="4032448" cy="252028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5958"/>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测量</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玻璃砖的折射率实验的误差分析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偏大型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一条边界线与玻璃砖上表面对齐，另一条边界线没有对齐玻璃砖的下表面，使得两边界线宽度小于玻璃砖的厚度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分析如下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dirty="0"/>
          </a:p>
        </p:txBody>
      </p:sp>
      <p:pic>
        <p:nvPicPr>
          <p:cNvPr id="4" name="要点4.eps" descr="id:2147493262;FounderCES"/>
          <p:cNvPicPr/>
          <p:nvPr/>
        </p:nvPicPr>
        <p:blipFill>
          <a:blip r:embed="rId1"/>
          <a:stretch>
            <a:fillRect/>
          </a:stretch>
        </p:blipFill>
        <p:spPr>
          <a:xfrm>
            <a:off x="478582" y="908720"/>
            <a:ext cx="1035050" cy="363220"/>
          </a:xfrm>
          <a:prstGeom prst="rect">
            <a:avLst/>
          </a:prstGeom>
        </p:spPr>
      </p:pic>
      <p:pic>
        <p:nvPicPr>
          <p:cNvPr id="5" name="24xb26.jpg" descr="id:2147493269;FounderCES"/>
          <p:cNvPicPr/>
          <p:nvPr/>
        </p:nvPicPr>
        <p:blipFill>
          <a:blip r:embed="rId2"/>
          <a:stretch>
            <a:fillRect/>
          </a:stretch>
        </p:blipFill>
        <p:spPr>
          <a:xfrm>
            <a:off x="4150990" y="3068960"/>
            <a:ext cx="3336925" cy="2691130"/>
          </a:xfrm>
          <a:prstGeom prst="rect">
            <a:avLst/>
          </a:prstGeom>
        </p:spPr>
      </p:pic>
      <p:sp>
        <p:nvSpPr>
          <p:cNvPr id="2" name="矩形 1"/>
          <p:cNvSpPr/>
          <p:nvPr/>
        </p:nvSpPr>
        <p:spPr>
          <a:xfrm>
            <a:off x="5591150" y="5706288"/>
            <a:ext cx="647933" cy="646331"/>
          </a:xfrm>
          <a:prstGeom prst="rect">
            <a:avLst/>
          </a:prstGeom>
        </p:spPr>
        <p:txBody>
          <a:bodyPr wrap="none">
            <a:spAutoFit/>
          </a:bodyPr>
          <a:lstStyle/>
          <a:p>
            <a:pPr algn="ctr">
              <a:lnSpc>
                <a:spcPct val="150000"/>
              </a:lnSpc>
              <a:spcAft>
                <a:spcPts val="0"/>
              </a:spcAft>
              <a:tabLst>
                <a:tab pos="6301105" algn="l"/>
              </a:tabLst>
            </a:pPr>
            <a:r>
              <a:rPr lang="zh-CN" altLang="zh-CN" sz="2400">
                <a:solidFill>
                  <a:srgbClr val="000000"/>
                </a:solidFill>
                <a:ea typeface="楷体" panose="02010609060101010101" pitchFamily="49" charset="-122"/>
                <a:cs typeface="Times New Roman" panose="02020603050405020304" pitchFamily="18" charset="0"/>
              </a:rPr>
              <a:t>图</a:t>
            </a:r>
            <a:r>
              <a:rPr lang="en-US" altLang="zh-CN" sz="2400">
                <a:solidFill>
                  <a:srgbClr val="000000"/>
                </a:solidFill>
                <a:cs typeface="Times New Roman" panose="02020603050405020304" pitchFamily="18" charset="0"/>
              </a:rPr>
              <a:t>1</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829175"/>
              </a:xfrm>
            </p:spPr>
            <p:txBody>
              <a:bodyPr/>
              <a:lstStyle/>
              <a:p>
                <a:pPr indent="589280" algn="dist" hangingPunct="0">
                  <a:spcAft>
                    <a:spcPts val="0"/>
                  </a:spcAft>
                  <a:tabLst>
                    <a:tab pos="630110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折射率的定义可知</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𝒊</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𝒊</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i="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测</a:t>
                </a:r>
                <a:r>
                  <a:rPr lang="zh-CN" altLang="zh-CN" b="1" spc="-1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i="1" spc="-1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真</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，即测量结果偏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同理可知，如图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所示，在这两种情况中，测量结果均偏大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归纳可得：所画界面宽度偏小时，所测折射率的结果偏大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829175"/>
              </a:xfrm>
              <a:blipFill rotWithShape="1">
                <a:blip r:embed="rId1"/>
                <a:stretch>
                  <a:fillRect l="-2" t="-13" r="1" b="13"/>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637713" y="2924944"/>
            <a:ext cx="4258698" cy="2023078"/>
          </a:xfrm>
          <a:prstGeom prst="rect">
            <a:avLst/>
          </a:prstGeom>
        </p:spPr>
      </p:pic>
      <p:pic>
        <p:nvPicPr>
          <p:cNvPr id="4" name="图片 3"/>
          <p:cNvPicPr>
            <a:picLocks noChangeAspect="1"/>
          </p:cNvPicPr>
          <p:nvPr/>
        </p:nvPicPr>
        <p:blipFill>
          <a:blip r:embed="rId3"/>
          <a:stretch>
            <a:fillRect/>
          </a:stretch>
        </p:blipFill>
        <p:spPr>
          <a:xfrm>
            <a:off x="5375126" y="2924944"/>
            <a:ext cx="4353161" cy="1960104"/>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偏小型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一条边界线与玻璃砖上表面对齐，另一条边界线没有对齐玻璃砖的下表面，使得两边界线宽度大于玻璃砖的厚度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分析如下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xb29.jpg" descr="id:2147493290;FounderCES"/>
          <p:cNvPicPr/>
          <p:nvPr/>
        </p:nvPicPr>
        <p:blipFill>
          <a:blip r:embed="rId1"/>
          <a:stretch>
            <a:fillRect/>
          </a:stretch>
        </p:blipFill>
        <p:spPr>
          <a:xfrm>
            <a:off x="7461840" y="1916832"/>
            <a:ext cx="3240360" cy="2664296"/>
          </a:xfrm>
          <a:prstGeom prst="rect">
            <a:avLst/>
          </a:prstGeom>
        </p:spPr>
      </p:pic>
      <p:sp>
        <p:nvSpPr>
          <p:cNvPr id="2" name="矩形 1"/>
          <p:cNvSpPr/>
          <p:nvPr/>
        </p:nvSpPr>
        <p:spPr>
          <a:xfrm>
            <a:off x="8901563" y="4581993"/>
            <a:ext cx="647933" cy="646331"/>
          </a:xfrm>
          <a:prstGeom prst="rect">
            <a:avLst/>
          </a:prstGeom>
        </p:spPr>
        <p:txBody>
          <a:bodyPr wrap="none">
            <a:spAutoFit/>
          </a:bodyPr>
          <a:lstStyle/>
          <a:p>
            <a:pPr algn="ctr">
              <a:lnSpc>
                <a:spcPct val="150000"/>
              </a:lnSpc>
              <a:spcAft>
                <a:spcPts val="0"/>
              </a:spcAft>
              <a:tabLst>
                <a:tab pos="6301105" algn="l"/>
              </a:tabLst>
            </a:pPr>
            <a:r>
              <a:rPr lang="zh-CN" altLang="zh-CN" sz="2400">
                <a:solidFill>
                  <a:srgbClr val="000000"/>
                </a:solidFill>
                <a:ea typeface="楷体" panose="02010609060101010101" pitchFamily="49" charset="-122"/>
                <a:cs typeface="Times New Roman" panose="02020603050405020304" pitchFamily="18" charset="0"/>
              </a:rPr>
              <a:t>图</a:t>
            </a:r>
            <a:r>
              <a:rPr lang="en-US" altLang="zh-CN" sz="2400">
                <a:solidFill>
                  <a:srgbClr val="000000"/>
                </a:solidFill>
                <a:cs typeface="Times New Roman" panose="02020603050405020304" pitchFamily="18" charset="0"/>
              </a:rPr>
              <a:t>4</a:t>
            </a:r>
            <a:endParaRPr lang="zh-CN" altLang="zh-CN" sz="1200">
              <a:solidFill>
                <a:srgbClr val="0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内容占位符 2"/>
              <p:cNvSpPr txBox="1"/>
              <p:nvPr/>
            </p:nvSpPr>
            <p:spPr bwMode="auto">
              <a:xfrm>
                <a:off x="360854" y="5013176"/>
                <a:ext cx="11485848"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68325" algn="dist" eaLnBrk="1" hangingPunct="0">
                  <a:spcAft>
                    <a:spcPts val="0"/>
                  </a:spcAft>
                  <a:tabLst>
                    <a:tab pos="6301105" algn="l"/>
                  </a:tabLst>
                </a:pP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由折射率的定义可知</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𝒊</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𝒊</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spc="-1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测</a:t>
                </a:r>
                <a:r>
                  <a:rPr lang="zh-CN" altLang="zh-CN" b="1" spc="-1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1105" algn="l"/>
                  </a:tabLst>
                </a:pPr>
                <a:r>
                  <a:rPr lang="en-US" altLang="zh-CN" b="1" i="1" spc="-1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真</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，即测量结果偏小</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2"/>
              <p:cNvSpPr txBox="1">
                <a:spLocks noRot="1" noChangeAspect="1" noMove="1" noResize="1" noEditPoints="1" noAdjustHandles="1" noChangeArrowheads="1" noChangeShapeType="1" noTextEdit="1"/>
              </p:cNvSpPr>
              <p:nvPr/>
            </p:nvSpPr>
            <p:spPr bwMode="auto">
              <a:xfrm>
                <a:off x="360854" y="5013176"/>
                <a:ext cx="11485848" cy="1504950"/>
              </a:xfrm>
              <a:prstGeom prst="rect">
                <a:avLst/>
              </a:prstGeom>
              <a:blipFill rotWithShape="1">
                <a:blip r:embed="rId2"/>
                <a:stretch>
                  <a:fillRect l="-2" t="-32" r="1" b="-9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5160"/>
          </a:xfrm>
        </p:spPr>
        <p:txBody>
          <a:bodyPr/>
          <a:lstStyle/>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同理可知，如图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所示，在这两种情况中，测量结果均偏小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694606" y="1700808"/>
            <a:ext cx="5162550" cy="2667000"/>
          </a:xfrm>
          <a:prstGeom prst="rect">
            <a:avLst/>
          </a:prstGeom>
        </p:spPr>
      </p:pic>
      <p:pic>
        <p:nvPicPr>
          <p:cNvPr id="4" name="图片 3"/>
          <p:cNvPicPr>
            <a:picLocks noChangeAspect="1"/>
          </p:cNvPicPr>
          <p:nvPr/>
        </p:nvPicPr>
        <p:blipFill>
          <a:blip r:embed="rId2"/>
          <a:stretch>
            <a:fillRect/>
          </a:stretch>
        </p:blipFill>
        <p:spPr>
          <a:xfrm>
            <a:off x="6023198" y="1556792"/>
            <a:ext cx="5410200" cy="2619375"/>
          </a:xfrm>
          <a:prstGeom prst="rect">
            <a:avLst/>
          </a:prstGeom>
        </p:spPr>
      </p:pic>
      <p:sp>
        <p:nvSpPr>
          <p:cNvPr id="5" name="矩形 4"/>
          <p:cNvSpPr/>
          <p:nvPr/>
        </p:nvSpPr>
        <p:spPr>
          <a:xfrm>
            <a:off x="262558" y="4723591"/>
            <a:ext cx="9670355" cy="645160"/>
          </a:xfrm>
          <a:prstGeom prst="rect">
            <a:avLst/>
          </a:prstGeom>
        </p:spPr>
        <p:txBody>
          <a:bodyPr wrap="square">
            <a:spAutoFit/>
          </a:bodyPr>
          <a:lstStyle/>
          <a:p>
            <a:pPr indent="457200" algn="just">
              <a:lnSpc>
                <a:spcPct val="150000"/>
              </a:lnSpc>
              <a:spcAft>
                <a:spcPts val="0"/>
              </a:spcAft>
              <a:tabLst>
                <a:tab pos="6301105" algn="l"/>
              </a:tabLst>
            </a:pPr>
            <a:r>
              <a:rPr lang="zh-CN" altLang="zh-CN" sz="2400">
                <a:solidFill>
                  <a:srgbClr val="000000"/>
                </a:solidFill>
                <a:cs typeface="Times New Roman" panose="02020603050405020304" pitchFamily="18" charset="0"/>
              </a:rPr>
              <a:t>归纳可得：所画界面宽度偏大时，所测折射率的结果偏小</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2308324"/>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不变型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00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虽然在实验过程中，所作的界线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没有与玻璃砖的上下表面对齐，但界线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之间的距离仍等于玻璃砖的厚度，此时得到的测量结果将与真实值相等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分析如下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xb32.jpg" descr="id:2147493311;FounderCES"/>
          <p:cNvPicPr/>
          <p:nvPr/>
        </p:nvPicPr>
        <p:blipFill>
          <a:blip r:embed="rId1"/>
          <a:stretch>
            <a:fillRect/>
          </a:stretch>
        </p:blipFill>
        <p:spPr>
          <a:xfrm>
            <a:off x="4367014" y="2348880"/>
            <a:ext cx="3114040" cy="2656840"/>
          </a:xfrm>
          <a:prstGeom prst="rect">
            <a:avLst/>
          </a:prstGeom>
        </p:spPr>
      </p:pic>
      <p:sp>
        <p:nvSpPr>
          <p:cNvPr id="2" name="矩形 1"/>
          <p:cNvSpPr/>
          <p:nvPr/>
        </p:nvSpPr>
        <p:spPr>
          <a:xfrm>
            <a:off x="5663158" y="4797152"/>
            <a:ext cx="647933" cy="646331"/>
          </a:xfrm>
          <a:prstGeom prst="rect">
            <a:avLst/>
          </a:prstGeom>
        </p:spPr>
        <p:txBody>
          <a:bodyPr wrap="none">
            <a:spAutoFit/>
          </a:bodyPr>
          <a:lstStyle/>
          <a:p>
            <a:pPr algn="ctr">
              <a:lnSpc>
                <a:spcPct val="150000"/>
              </a:lnSpc>
              <a:spcAft>
                <a:spcPts val="0"/>
              </a:spcAft>
              <a:tabLst>
                <a:tab pos="6301105" algn="l"/>
              </a:tabLst>
            </a:pPr>
            <a:r>
              <a:rPr lang="zh-CN" altLang="zh-CN" sz="2400">
                <a:solidFill>
                  <a:srgbClr val="000000"/>
                </a:solidFill>
                <a:ea typeface="楷体" panose="02010609060101010101" pitchFamily="49" charset="-122"/>
                <a:cs typeface="Times New Roman" panose="02020603050405020304" pitchFamily="18" charset="0"/>
              </a:rPr>
              <a:t>图</a:t>
            </a:r>
            <a:r>
              <a:rPr lang="en-US" altLang="zh-CN" sz="2400">
                <a:solidFill>
                  <a:srgbClr val="000000"/>
                </a:solidFill>
                <a:cs typeface="Times New Roman" panose="02020603050405020304" pitchFamily="18" charset="0"/>
              </a:rPr>
              <a:t>7</a:t>
            </a:r>
            <a:endParaRPr lang="zh-CN" altLang="zh-CN" sz="1200">
              <a:solidFill>
                <a:srgbClr val="000000"/>
              </a:solidFill>
              <a:cs typeface="Times New Roman" panose="02020603050405020304" pitchFamily="18" charset="0"/>
            </a:endParaRPr>
          </a:p>
        </p:txBody>
      </p:sp>
      <p:sp>
        <p:nvSpPr>
          <p:cNvPr id="5" name="矩形 4"/>
          <p:cNvSpPr/>
          <p:nvPr/>
        </p:nvSpPr>
        <p:spPr>
          <a:xfrm>
            <a:off x="334566" y="5301208"/>
            <a:ext cx="11422984" cy="1130246"/>
          </a:xfrm>
          <a:prstGeom prst="rect">
            <a:avLst/>
          </a:prstGeom>
        </p:spPr>
        <p:txBody>
          <a:bodyPr wrap="square">
            <a:spAutoFit/>
          </a:bodyPr>
          <a:lstStyle/>
          <a:p>
            <a:pPr indent="609600" algn="just">
              <a:lnSpc>
                <a:spcPct val="150000"/>
              </a:lnSpc>
              <a:spcAft>
                <a:spcPts val="0"/>
              </a:spcAft>
              <a:tabLst>
                <a:tab pos="6301105" algn="l"/>
              </a:tabLst>
            </a:pPr>
            <a:r>
              <a:rPr lang="zh-CN" altLang="zh-CN" sz="2400" dirty="0">
                <a:solidFill>
                  <a:srgbClr val="000000"/>
                </a:solidFill>
                <a:cs typeface="Times New Roman" panose="02020603050405020304" pitchFamily="18" charset="0"/>
              </a:rPr>
              <a:t>由于</a:t>
            </a:r>
            <a:r>
              <a:rPr lang="en-US" altLang="zh-CN" sz="2400" i="1" dirty="0">
                <a:solidFill>
                  <a:srgbClr val="000000"/>
                </a:solidFill>
                <a:cs typeface="Times New Roman" panose="02020603050405020304" pitchFamily="18" charset="0"/>
              </a:rPr>
              <a:t>aa'</a:t>
            </a:r>
            <a:r>
              <a:rPr lang="zh-CN" altLang="zh-CN" sz="2400" dirty="0">
                <a:solidFill>
                  <a:srgbClr val="000000"/>
                </a:solidFill>
                <a:cs typeface="Times New Roman" panose="02020603050405020304" pitchFamily="18" charset="0"/>
              </a:rPr>
              <a:t>与</a:t>
            </a:r>
            <a:r>
              <a:rPr lang="en-US" altLang="zh-CN" sz="2400" i="1" dirty="0">
                <a:solidFill>
                  <a:srgbClr val="000000"/>
                </a:solidFill>
                <a:cs typeface="Times New Roman" panose="02020603050405020304" pitchFamily="18" charset="0"/>
              </a:rPr>
              <a:t>bb'</a:t>
            </a:r>
            <a:r>
              <a:rPr lang="zh-CN" altLang="zh-CN" sz="2400" dirty="0">
                <a:solidFill>
                  <a:srgbClr val="000000"/>
                </a:solidFill>
                <a:cs typeface="Times New Roman" panose="02020603050405020304" pitchFamily="18" charset="0"/>
              </a:rPr>
              <a:t>之间的距离等于玻璃砖的厚度，故</a:t>
            </a:r>
            <a:r>
              <a:rPr lang="en-US" altLang="zh-CN" sz="2400" i="1" dirty="0">
                <a:solidFill>
                  <a:srgbClr val="000000"/>
                </a:solidFill>
                <a:cs typeface="Times New Roman" panose="02020603050405020304" pitchFamily="18" charset="0"/>
              </a:rPr>
              <a:t>O</a:t>
            </a:r>
            <a:r>
              <a:rPr lang="en-US" altLang="zh-CN" sz="2400" baseline="-25000" dirty="0">
                <a:solidFill>
                  <a:srgbClr val="000000"/>
                </a:solidFill>
                <a:cs typeface="Times New Roman" panose="02020603050405020304" pitchFamily="18" charset="0"/>
              </a:rPr>
              <a:t>1</a:t>
            </a:r>
            <a:r>
              <a:rPr lang="en-US" altLang="zh-CN" sz="2400" i="1" dirty="0">
                <a:solidFill>
                  <a:srgbClr val="000000"/>
                </a:solidFill>
                <a:cs typeface="Times New Roman" panose="02020603050405020304" pitchFamily="18" charset="0"/>
              </a:rPr>
              <a:t>O</a:t>
            </a:r>
            <a:r>
              <a:rPr lang="en-US" altLang="zh-CN" sz="2400" baseline="-250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与</a:t>
            </a:r>
            <a:r>
              <a:rPr lang="en-US" altLang="zh-CN" sz="2400" i="1" dirty="0">
                <a:solidFill>
                  <a:srgbClr val="000000"/>
                </a:solidFill>
                <a:cs typeface="Times New Roman" panose="02020603050405020304" pitchFamily="18" charset="0"/>
              </a:rPr>
              <a:t>O</a:t>
            </a:r>
            <a:r>
              <a:rPr lang="en-US" altLang="zh-CN" sz="2400" baseline="-25000" dirty="0">
                <a:solidFill>
                  <a:srgbClr val="000000"/>
                </a:solidFill>
                <a:cs typeface="Times New Roman" panose="02020603050405020304" pitchFamily="18" charset="0"/>
              </a:rPr>
              <a:t>3</a:t>
            </a:r>
            <a:r>
              <a:rPr lang="en-US" altLang="zh-CN" sz="2400" i="1" dirty="0">
                <a:solidFill>
                  <a:srgbClr val="000000"/>
                </a:solidFill>
                <a:cs typeface="Times New Roman" panose="02020603050405020304" pitchFamily="18" charset="0"/>
              </a:rPr>
              <a:t>O</a:t>
            </a:r>
            <a:r>
              <a:rPr lang="en-US" altLang="zh-CN" sz="2400" baseline="-25000" dirty="0">
                <a:solidFill>
                  <a:srgbClr val="000000"/>
                </a:solidFill>
                <a:cs typeface="Times New Roman" panose="02020603050405020304" pitchFamily="18" charset="0"/>
              </a:rPr>
              <a:t>4</a:t>
            </a:r>
            <a:r>
              <a:rPr lang="zh-CN" altLang="zh-CN" sz="2400" dirty="0">
                <a:solidFill>
                  <a:srgbClr val="000000"/>
                </a:solidFill>
                <a:cs typeface="Times New Roman" panose="02020603050405020304" pitchFamily="18" charset="0"/>
              </a:rPr>
              <a:t>平行且长度相等，</a:t>
            </a:r>
            <a:r>
              <a:rPr lang="zh-CN" altLang="zh-CN" sz="2400" spc="-90" dirty="0">
                <a:solidFill>
                  <a:srgbClr val="000000"/>
                </a:solidFill>
                <a:cs typeface="Times New Roman" panose="02020603050405020304" pitchFamily="18" charset="0"/>
              </a:rPr>
              <a:t>所以四边形</a:t>
            </a:r>
            <a:r>
              <a:rPr lang="en-US" altLang="zh-CN" sz="2400" i="1" spc="-90" dirty="0">
                <a:solidFill>
                  <a:srgbClr val="000000"/>
                </a:solidFill>
                <a:cs typeface="Times New Roman" panose="02020603050405020304" pitchFamily="18" charset="0"/>
              </a:rPr>
              <a:t>O</a:t>
            </a:r>
            <a:r>
              <a:rPr lang="en-US" altLang="zh-CN" sz="2400" spc="-90" baseline="-25000" dirty="0">
                <a:solidFill>
                  <a:srgbClr val="000000"/>
                </a:solidFill>
                <a:cs typeface="Times New Roman" panose="02020603050405020304" pitchFamily="18" charset="0"/>
              </a:rPr>
              <a:t>1</a:t>
            </a:r>
            <a:r>
              <a:rPr lang="en-US" altLang="zh-CN" sz="2400" i="1" spc="-90" dirty="0">
                <a:solidFill>
                  <a:srgbClr val="000000"/>
                </a:solidFill>
                <a:cs typeface="Times New Roman" panose="02020603050405020304" pitchFamily="18" charset="0"/>
              </a:rPr>
              <a:t>O</a:t>
            </a:r>
            <a:r>
              <a:rPr lang="en-US" altLang="zh-CN" sz="2400" spc="-90" baseline="-25000" dirty="0">
                <a:solidFill>
                  <a:srgbClr val="000000"/>
                </a:solidFill>
                <a:cs typeface="Times New Roman" panose="02020603050405020304" pitchFamily="18" charset="0"/>
              </a:rPr>
              <a:t>2</a:t>
            </a:r>
            <a:r>
              <a:rPr lang="en-US" altLang="zh-CN" sz="2400" i="1" spc="-90" dirty="0">
                <a:solidFill>
                  <a:srgbClr val="000000"/>
                </a:solidFill>
                <a:cs typeface="Times New Roman" panose="02020603050405020304" pitchFamily="18" charset="0"/>
              </a:rPr>
              <a:t>O</a:t>
            </a:r>
            <a:r>
              <a:rPr lang="en-US" altLang="zh-CN" sz="2400" spc="-90" baseline="-25000" dirty="0">
                <a:solidFill>
                  <a:srgbClr val="000000"/>
                </a:solidFill>
                <a:cs typeface="Times New Roman" panose="02020603050405020304" pitchFamily="18" charset="0"/>
              </a:rPr>
              <a:t>4</a:t>
            </a:r>
            <a:r>
              <a:rPr lang="en-US" altLang="zh-CN" sz="2400" i="1" spc="-90" dirty="0">
                <a:solidFill>
                  <a:srgbClr val="000000"/>
                </a:solidFill>
                <a:cs typeface="Times New Roman" panose="02020603050405020304" pitchFamily="18" charset="0"/>
              </a:rPr>
              <a:t>O</a:t>
            </a:r>
            <a:r>
              <a:rPr lang="en-US" altLang="zh-CN" sz="2400" spc="-90" baseline="-25000" dirty="0">
                <a:solidFill>
                  <a:srgbClr val="000000"/>
                </a:solidFill>
                <a:cs typeface="Times New Roman" panose="02020603050405020304" pitchFamily="18" charset="0"/>
              </a:rPr>
              <a:t>3</a:t>
            </a:r>
            <a:r>
              <a:rPr lang="zh-CN" altLang="zh-CN" sz="2400" spc="-90" dirty="0">
                <a:solidFill>
                  <a:srgbClr val="000000"/>
                </a:solidFill>
                <a:cs typeface="Times New Roman" panose="02020603050405020304" pitchFamily="18" charset="0"/>
              </a:rPr>
              <a:t>为平行四边形</a:t>
            </a:r>
            <a:r>
              <a:rPr lang="en-US" altLang="zh-CN" sz="2400" spc="-90" dirty="0">
                <a:solidFill>
                  <a:srgbClr val="000000"/>
                </a:solidFill>
                <a:latin typeface="宋体" panose="02010600030101010101" pitchFamily="2" charset="-122"/>
                <a:cs typeface="Times New Roman" panose="02020603050405020304" pitchFamily="18" charset="0"/>
              </a:rPr>
              <a:t>.</a:t>
            </a:r>
            <a:r>
              <a:rPr lang="zh-CN" altLang="zh-CN" sz="2400" spc="-90" dirty="0">
                <a:solidFill>
                  <a:srgbClr val="000000"/>
                </a:solidFill>
                <a:cs typeface="Times New Roman" panose="02020603050405020304" pitchFamily="18" charset="0"/>
              </a:rPr>
              <a:t>则</a:t>
            </a:r>
            <a:r>
              <a:rPr lang="en-US" altLang="zh-CN" sz="2400" i="1" spc="-90" dirty="0">
                <a:solidFill>
                  <a:srgbClr val="000000"/>
                </a:solidFill>
                <a:cs typeface="Times New Roman" panose="02020603050405020304" pitchFamily="18" charset="0"/>
              </a:rPr>
              <a:t>O</a:t>
            </a:r>
            <a:r>
              <a:rPr lang="en-US" altLang="zh-CN" sz="2400" spc="-90" baseline="-25000" dirty="0">
                <a:solidFill>
                  <a:srgbClr val="000000"/>
                </a:solidFill>
                <a:cs typeface="Times New Roman" panose="02020603050405020304" pitchFamily="18" charset="0"/>
              </a:rPr>
              <a:t>1</a:t>
            </a:r>
            <a:r>
              <a:rPr lang="en-US" altLang="zh-CN" sz="2400" i="1" spc="-90" dirty="0">
                <a:solidFill>
                  <a:srgbClr val="000000"/>
                </a:solidFill>
                <a:cs typeface="Times New Roman" panose="02020603050405020304" pitchFamily="18" charset="0"/>
              </a:rPr>
              <a:t>O</a:t>
            </a:r>
            <a:r>
              <a:rPr lang="en-US" altLang="zh-CN" sz="2400" spc="-90" baseline="-25000" dirty="0">
                <a:solidFill>
                  <a:srgbClr val="000000"/>
                </a:solidFill>
                <a:cs typeface="Times New Roman" panose="02020603050405020304" pitchFamily="18" charset="0"/>
              </a:rPr>
              <a:t>3</a:t>
            </a:r>
            <a:r>
              <a:rPr lang="en-US" altLang="zh-CN" sz="2400" spc="-90" dirty="0">
                <a:solidFill>
                  <a:srgbClr val="000000"/>
                </a:solidFill>
                <a:latin typeface="宋体" panose="02010600030101010101" pitchFamily="2" charset="-122"/>
                <a:cs typeface="Times New Roman" panose="02020603050405020304" pitchFamily="18" charset="0"/>
              </a:rPr>
              <a:t>∥</a:t>
            </a:r>
            <a:r>
              <a:rPr lang="en-US" altLang="zh-CN" sz="2400" i="1" spc="-90" dirty="0">
                <a:solidFill>
                  <a:srgbClr val="000000"/>
                </a:solidFill>
                <a:cs typeface="Times New Roman" panose="02020603050405020304" pitchFamily="18" charset="0"/>
              </a:rPr>
              <a:t>O</a:t>
            </a:r>
            <a:r>
              <a:rPr lang="en-US" altLang="zh-CN" sz="2400" spc="-90" baseline="-25000" dirty="0">
                <a:solidFill>
                  <a:srgbClr val="000000"/>
                </a:solidFill>
                <a:cs typeface="Times New Roman" panose="02020603050405020304" pitchFamily="18" charset="0"/>
              </a:rPr>
              <a:t>2</a:t>
            </a:r>
            <a:r>
              <a:rPr lang="en-US" altLang="zh-CN" sz="2400" i="1" spc="-90" dirty="0">
                <a:solidFill>
                  <a:srgbClr val="000000"/>
                </a:solidFill>
                <a:cs typeface="Times New Roman" panose="02020603050405020304" pitchFamily="18" charset="0"/>
              </a:rPr>
              <a:t>O</a:t>
            </a:r>
            <a:r>
              <a:rPr lang="en-US" altLang="zh-CN" sz="2400" spc="-90" baseline="-25000" dirty="0">
                <a:solidFill>
                  <a:srgbClr val="000000"/>
                </a:solidFill>
                <a:cs typeface="Times New Roman" panose="02020603050405020304" pitchFamily="18" charset="0"/>
              </a:rPr>
              <a:t>4</a:t>
            </a:r>
            <a:r>
              <a:rPr lang="zh-CN" altLang="zh-CN" sz="2400" spc="-90" dirty="0">
                <a:solidFill>
                  <a:srgbClr val="000000"/>
                </a:solidFill>
                <a:cs typeface="Times New Roman" panose="02020603050405020304" pitchFamily="18" charset="0"/>
              </a:rPr>
              <a:t>，</a:t>
            </a:r>
            <a:r>
              <a:rPr lang="en-US" altLang="zh-CN" sz="2400" i="1" spc="-90" dirty="0">
                <a:solidFill>
                  <a:srgbClr val="000000"/>
                </a:solidFill>
                <a:cs typeface="Times New Roman" panose="02020603050405020304" pitchFamily="18" charset="0"/>
              </a:rPr>
              <a:t>r</a:t>
            </a:r>
            <a:r>
              <a:rPr lang="en-US" altLang="zh-CN" sz="2400" spc="-90" baseline="-25000" dirty="0">
                <a:solidFill>
                  <a:srgbClr val="000000"/>
                </a:solidFill>
                <a:cs typeface="Times New Roman" panose="02020603050405020304" pitchFamily="18" charset="0"/>
              </a:rPr>
              <a:t>1</a:t>
            </a:r>
            <a:r>
              <a:rPr lang="zh-CN" altLang="zh-CN" sz="2400" spc="-90" dirty="0">
                <a:solidFill>
                  <a:srgbClr val="000000"/>
                </a:solidFill>
                <a:cs typeface="Times New Roman" panose="02020603050405020304" pitchFamily="18" charset="0"/>
              </a:rPr>
              <a:t>＝</a:t>
            </a:r>
            <a:r>
              <a:rPr lang="en-US" altLang="zh-CN" sz="2400" i="1" spc="-90" dirty="0">
                <a:solidFill>
                  <a:srgbClr val="000000"/>
                </a:solidFill>
                <a:cs typeface="Times New Roman" panose="02020603050405020304" pitchFamily="18" charset="0"/>
              </a:rPr>
              <a:t>r</a:t>
            </a:r>
            <a:r>
              <a:rPr lang="en-US" altLang="zh-CN" sz="2400" spc="-90" baseline="-25000" dirty="0">
                <a:solidFill>
                  <a:srgbClr val="000000"/>
                </a:solidFill>
                <a:cs typeface="Times New Roman" panose="02020603050405020304" pitchFamily="18" charset="0"/>
              </a:rPr>
              <a:t>2</a:t>
            </a:r>
            <a:r>
              <a:rPr lang="zh-CN" altLang="zh-CN" sz="2400" spc="-90" dirty="0">
                <a:solidFill>
                  <a:srgbClr val="000000"/>
                </a:solidFill>
                <a:cs typeface="Times New Roman" panose="02020603050405020304" pitchFamily="18" charset="0"/>
              </a:rPr>
              <a:t>，即测量结果与真实值相等</a:t>
            </a:r>
            <a:r>
              <a:rPr lang="en-US" altLang="zh-CN" sz="2400" spc="-90" dirty="0">
                <a:solidFill>
                  <a:srgbClr val="000000"/>
                </a:solidFill>
                <a:latin typeface="宋体" panose="02010600030101010101" pitchFamily="2" charset="-122"/>
                <a:cs typeface="Times New Roman" panose="02020603050405020304" pitchFamily="18" charset="0"/>
              </a:rPr>
              <a:t>.</a:t>
            </a:r>
            <a:endParaRPr lang="zh-CN" altLang="zh-CN" sz="1200" spc="-9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测定玻璃的折射率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的实验中，实验小组在白纸上放好玻璃砖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MNQP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，画出玻璃砖与空气的两个界面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24典例4.eps" descr="id:2147493318;FounderCES"/>
          <p:cNvPicPr/>
          <p:nvPr/>
        </p:nvPicPr>
        <p:blipFill>
          <a:blip r:embed="rId1"/>
          <a:stretch>
            <a:fillRect/>
          </a:stretch>
        </p:blipFill>
        <p:spPr>
          <a:xfrm>
            <a:off x="478582" y="908720"/>
            <a:ext cx="1203325" cy="387350"/>
          </a:xfrm>
          <a:prstGeom prst="rect">
            <a:avLst/>
          </a:prstGeom>
        </p:spPr>
      </p:pic>
      <p:pic>
        <p:nvPicPr>
          <p:cNvPr id="5" name="hjjbwxb30.jpg" descr="id:2147493325;FounderCES"/>
          <p:cNvPicPr/>
          <p:nvPr/>
        </p:nvPicPr>
        <p:blipFill>
          <a:blip r:embed="rId2"/>
          <a:stretch>
            <a:fillRect/>
          </a:stretch>
        </p:blipFill>
        <p:spPr>
          <a:xfrm>
            <a:off x="4504243" y="2060848"/>
            <a:ext cx="3199071" cy="1676736"/>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实验小组内的三位学生在实验中：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第一位学生在纸上正确画出了玻璃砖的两个折射面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因不慎碰动了玻璃砖，使它向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方向平移了一点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，以后的操作都正确无误，并仍以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为折射面画出了光路图，这样测出的折射率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的值将</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699748" y="3312301"/>
            <a:ext cx="2445571" cy="1732792"/>
          </a:xfrm>
          <a:prstGeom prst="rect">
            <a:avLst/>
          </a:prstGeom>
        </p:spPr>
      </p:pic>
      <p:pic>
        <p:nvPicPr>
          <p:cNvPr id="4" name="24答案.eps" descr="id:2147493444;FounderCES"/>
          <p:cNvPicPr/>
          <p:nvPr/>
        </p:nvPicPr>
        <p:blipFill>
          <a:blip r:embed="rId2"/>
          <a:stretch>
            <a:fillRect/>
          </a:stretch>
        </p:blipFill>
        <p:spPr>
          <a:xfrm>
            <a:off x="478582" y="3798005"/>
            <a:ext cx="840740" cy="299720"/>
          </a:xfrm>
          <a:prstGeom prst="rect">
            <a:avLst/>
          </a:prstGeom>
        </p:spPr>
      </p:pic>
      <p:sp>
        <p:nvSpPr>
          <p:cNvPr id="5" name="矩形 4"/>
          <p:cNvSpPr/>
          <p:nvPr/>
        </p:nvSpPr>
        <p:spPr>
          <a:xfrm>
            <a:off x="1488501" y="3717032"/>
            <a:ext cx="1112805"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不变</a:t>
            </a:r>
            <a:r>
              <a:rPr lang="zh-CN" altLang="zh-CN" sz="2400">
                <a:solidFill>
                  <a:srgbClr val="000000"/>
                </a:solidFill>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第二位学生为了避免笔尖触划玻璃砖的折射面，画出的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都比实际的折射面向外侧平移了一些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，以后的操作都正确无误，并仍以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为折射面画出了光路图，这样测出的折射率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的值将</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5388280" y="2996952"/>
            <a:ext cx="2849498" cy="1697988"/>
          </a:xfrm>
          <a:prstGeom prst="rect">
            <a:avLst/>
          </a:prstGeom>
        </p:spPr>
      </p:pic>
      <p:sp>
        <p:nvSpPr>
          <p:cNvPr id="6" name="矩形 5"/>
          <p:cNvSpPr/>
          <p:nvPr/>
        </p:nvSpPr>
        <p:spPr>
          <a:xfrm>
            <a:off x="1431506" y="3132003"/>
            <a:ext cx="1112805" cy="461665"/>
          </a:xfrm>
          <a:prstGeom prst="rect">
            <a:avLst/>
          </a:prstGeom>
        </p:spPr>
        <p:txBody>
          <a:bodyPr wrap="none">
            <a:spAutoFit/>
          </a:bodyPr>
          <a:lstStyle/>
          <a:p>
            <a:pPr lvl="0"/>
            <a:r>
              <a:rPr lang="zh-CN" altLang="zh-CN" sz="2400">
                <a:solidFill>
                  <a:srgbClr val="000000"/>
                </a:solidFill>
                <a:ea typeface="楷体" panose="02010609060101010101" pitchFamily="49" charset="-122"/>
                <a:cs typeface="Times New Roman" panose="02020603050405020304" pitchFamily="18" charset="0"/>
              </a:rPr>
              <a:t>偏小</a:t>
            </a:r>
            <a:r>
              <a:rPr lang="zh-CN" altLang="zh-CN" sz="2400">
                <a:solidFill>
                  <a:srgbClr val="000000"/>
                </a:solidFill>
                <a:cs typeface="Times New Roman" panose="02020603050405020304" pitchFamily="18" charset="0"/>
              </a:rPr>
              <a:t>　</a:t>
            </a:r>
            <a:endParaRPr lang="zh-CN" altLang="en-US"/>
          </a:p>
        </p:txBody>
      </p:sp>
      <p:pic>
        <p:nvPicPr>
          <p:cNvPr id="7" name="24答案.eps" descr="id:2147493444;FounderCES"/>
          <p:cNvPicPr/>
          <p:nvPr/>
        </p:nvPicPr>
        <p:blipFill>
          <a:blip r:embed="rId2"/>
          <a:stretch>
            <a:fillRect/>
          </a:stretch>
        </p:blipFill>
        <p:spPr>
          <a:xfrm>
            <a:off x="478582" y="3212976"/>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第三位学生的操作和所画的光路图都正确无误，只是所用的玻璃砖的两个折射面不平行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，用这块玻璃砖测出的折射率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的值将</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418842" y="2405057"/>
            <a:ext cx="2488632" cy="1644714"/>
          </a:xfrm>
          <a:prstGeom prst="rect">
            <a:avLst/>
          </a:prstGeom>
        </p:spPr>
      </p:pic>
      <p:pic>
        <p:nvPicPr>
          <p:cNvPr id="4" name="24答案.eps" descr="id:2147493444;FounderCES"/>
          <p:cNvPicPr/>
          <p:nvPr/>
        </p:nvPicPr>
        <p:blipFill>
          <a:blip r:embed="rId2"/>
          <a:stretch>
            <a:fillRect/>
          </a:stretch>
        </p:blipFill>
        <p:spPr>
          <a:xfrm>
            <a:off x="478582" y="2708920"/>
            <a:ext cx="840740" cy="299720"/>
          </a:xfrm>
          <a:prstGeom prst="rect">
            <a:avLst/>
          </a:prstGeom>
        </p:spPr>
      </p:pic>
      <p:sp>
        <p:nvSpPr>
          <p:cNvPr id="5" name="矩形 4"/>
          <p:cNvSpPr/>
          <p:nvPr/>
        </p:nvSpPr>
        <p:spPr>
          <a:xfrm>
            <a:off x="1458010" y="2683670"/>
            <a:ext cx="803425"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不变</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386679"/>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同学的光路图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所示</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由图可知</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u="wavy" smtClean="0">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u="wavy" smtClean="0">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𝜷</m:t>
                        </m:r>
                      </m:den>
                    </m:f>
                  </m:oMath>
                </a14:m>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角度保持不变</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的值不变</a:t>
                </a:r>
                <a:r>
                  <a:rPr lang="en-US" altLang="zh-CN" b="1" u="wavy" dirty="0">
                    <a:solidFill>
                      <a:srgbClr val="000000"/>
                    </a:solidFill>
                    <a:uFill>
                      <a:solidFill>
                        <a:srgbClr val="00FFF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第二位同学的光路图</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所示</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由图可知</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u="wavy" smtClean="0">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u="wavy" smtClean="0">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𝜷</m:t>
                        </m:r>
                      </m:den>
                    </m:f>
                  </m:oMath>
                </a14:m>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变大</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变小</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即测量值偏小</a:t>
                </a:r>
                <a:r>
                  <a:rPr lang="en-US" altLang="zh-CN" b="1" u="wavy" dirty="0" smtClean="0">
                    <a:solidFill>
                      <a:srgbClr val="000000"/>
                    </a:solidFill>
                    <a:uFill>
                      <a:solidFill>
                        <a:srgbClr val="00FFFF"/>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386679"/>
              </a:xfrm>
              <a:blipFill rotWithShape="1">
                <a:blip r:embed="rId1"/>
                <a:stretch>
                  <a:fillRect l="-2" t="-26" r="1" b="14"/>
                </a:stretch>
              </a:blipFill>
            </p:spPr>
            <p:txBody>
              <a:bodyPr/>
              <a:lstStyle/>
              <a:p>
                <a:r>
                  <a:rPr lang="zh-CN" altLang="en-US">
                    <a:noFill/>
                  </a:rPr>
                  <a:t> </a:t>
                </a:r>
              </a:p>
            </p:txBody>
          </p:sp>
        </mc:Fallback>
      </mc:AlternateContent>
      <p:sp>
        <p:nvSpPr>
          <p:cNvPr id="2" name="矩形 1"/>
          <p:cNvSpPr/>
          <p:nvPr/>
        </p:nvSpPr>
        <p:spPr>
          <a:xfrm>
            <a:off x="360854" y="2996952"/>
            <a:ext cx="11485848" cy="1200329"/>
          </a:xfrm>
          <a:prstGeom prst="rect">
            <a:avLst/>
          </a:prstGeom>
        </p:spPr>
        <p:txBody>
          <a:bodyPr wrap="square">
            <a:spAutoFit/>
          </a:bodyPr>
          <a:lstStyle/>
          <a:p>
            <a:pPr algn="just">
              <a:lnSpc>
                <a:spcPct val="150000"/>
              </a:lnSpc>
              <a:spcAft>
                <a:spcPts val="0"/>
              </a:spcAft>
              <a:tabLst>
                <a:tab pos="6301105" algn="l"/>
              </a:tabLst>
            </a:pPr>
            <a:r>
              <a:rPr lang="en-US" altLang="zh-CN" sz="2400" smtClean="0">
                <a:solidFill>
                  <a:srgbClr val="00AEEF"/>
                </a:solidFill>
                <a:ea typeface="楷体" panose="02010609060101010101" pitchFamily="49" charset="-122"/>
                <a:cs typeface="Times New Roman" panose="02020603050405020304" pitchFamily="18" charset="0"/>
              </a:rPr>
              <a:t>          </a:t>
            </a:r>
            <a:r>
              <a:rPr lang="zh-CN" altLang="zh-CN" sz="2400" smtClean="0">
                <a:solidFill>
                  <a:srgbClr val="00AEEF"/>
                </a:solidFill>
                <a:ea typeface="楷体" panose="02010609060101010101" pitchFamily="49" charset="-122"/>
                <a:cs typeface="Times New Roman" panose="02020603050405020304" pitchFamily="18" charset="0"/>
              </a:rPr>
              <a:t>用玻璃砖</a:t>
            </a:r>
            <a:r>
              <a:rPr lang="zh-CN" altLang="zh-CN" sz="2400">
                <a:solidFill>
                  <a:srgbClr val="00AEEF"/>
                </a:solidFill>
                <a:ea typeface="楷体" panose="02010609060101010101" pitchFamily="49" charset="-122"/>
                <a:cs typeface="Times New Roman" panose="02020603050405020304" pitchFamily="18" charset="0"/>
              </a:rPr>
              <a:t>的真实厚度与真实光线所作出的光路图求解</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所得的折射率等于真实值</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用真实光线和不准确的玻璃砖厚度求解的折射率有误差</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pic>
        <p:nvPicPr>
          <p:cNvPr id="4" name="箭头右下.eps" descr="id:2147493388;FounderCES"/>
          <p:cNvPicPr/>
          <p:nvPr/>
        </p:nvPicPr>
        <p:blipFill>
          <a:blip r:embed="rId2"/>
          <a:stretch>
            <a:fillRect/>
          </a:stretch>
        </p:blipFill>
        <p:spPr>
          <a:xfrm>
            <a:off x="550590" y="3189169"/>
            <a:ext cx="394970" cy="310515"/>
          </a:xfrm>
          <a:prstGeom prst="rect">
            <a:avLst/>
          </a:prstGeom>
        </p:spPr>
      </p:pic>
      <p:pic>
        <p:nvPicPr>
          <p:cNvPr id="5" name="24解析.eps" descr="id:2147493381;FounderCES"/>
          <p:cNvPicPr/>
          <p:nvPr/>
        </p:nvPicPr>
        <p:blipFill>
          <a:blip r:embed="rId3"/>
          <a:stretch>
            <a:fillRect/>
          </a:stretch>
        </p:blipFill>
        <p:spPr>
          <a:xfrm>
            <a:off x="512259" y="1113056"/>
            <a:ext cx="840740" cy="299720"/>
          </a:xfrm>
          <a:prstGeom prst="rect">
            <a:avLst/>
          </a:prstGeom>
        </p:spPr>
      </p:pic>
      <p:pic>
        <p:nvPicPr>
          <p:cNvPr id="6" name="图片 5"/>
          <p:cNvPicPr>
            <a:picLocks noChangeAspect="1"/>
          </p:cNvPicPr>
          <p:nvPr/>
        </p:nvPicPr>
        <p:blipFill>
          <a:blip r:embed="rId4"/>
          <a:stretch>
            <a:fillRect/>
          </a:stretch>
        </p:blipFill>
        <p:spPr>
          <a:xfrm>
            <a:off x="2854846" y="4228840"/>
            <a:ext cx="6783001" cy="215501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100078" y="3681600"/>
            <a:ext cx="1272064"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92696"/>
                <a:ext cx="11485848" cy="3723005"/>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入射角、折射角</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入射角：入射光线与法线间的夹角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折射角：折射光线与法线间的夹角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折射定律</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折射光线与入射光线、法线处在同一平面内，折射光线与入射光线分别位于法线的两侧；入射角的正弦值与折射角的正弦值成正比，即</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n</a:t>
                </a:r>
                <a:r>
                  <a:rPr lang="en-US" altLang="zh-CN" b="1" baseline="-25000" dirty="0">
                    <a:solidFill>
                      <a:srgbClr val="000000"/>
                    </a:solidFill>
                    <a:latin typeface="Times New Roman" panose="02020603050405020304" pitchFamily="18" charset="0"/>
                    <a:ea typeface="宋体" panose="02010600030101010101" pitchFamily="2" charset="-122"/>
                  </a:rPr>
                  <a:t>12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692696"/>
                <a:ext cx="11485848" cy="3723005"/>
              </a:xfrm>
              <a:blipFill rotWithShape="1">
                <a:blip r:embed="rId1"/>
                <a:stretch>
                  <a:fillRect l="-2" t="-15" r="1" b="15"/>
                </a:stretch>
              </a:blipFill>
            </p:spPr>
            <p:txBody>
              <a:bodyPr/>
              <a:lstStyle/>
              <a:p>
                <a:r>
                  <a:rPr lang="zh-CN" altLang="en-US">
                    <a:noFill/>
                  </a:rPr>
                  <a:t> </a:t>
                </a:r>
              </a:p>
            </p:txBody>
          </p:sp>
        </mc:Fallback>
      </mc:AlternateContent>
      <p:pic>
        <p:nvPicPr>
          <p:cNvPr id="5" name="wld617.jpg" descr="id:2147493080;FounderCES"/>
          <p:cNvPicPr/>
          <p:nvPr/>
        </p:nvPicPr>
        <p:blipFill>
          <a:blip r:embed="rId2">
            <a:clrChange>
              <a:clrFrom>
                <a:srgbClr val="FFFFFE"/>
              </a:clrFrom>
              <a:clrTo>
                <a:srgbClr val="FFFFFE">
                  <a:alpha val="0"/>
                </a:srgbClr>
              </a:clrTo>
            </a:clrChange>
          </a:blip>
          <a:stretch>
            <a:fillRect/>
          </a:stretch>
        </p:blipFill>
        <p:spPr>
          <a:xfrm>
            <a:off x="9574569" y="3645024"/>
            <a:ext cx="2281277" cy="1896078"/>
          </a:xfrm>
          <a:prstGeom prst="rect">
            <a:avLst/>
          </a:prstGeom>
        </p:spPr>
      </p:pic>
      <p:sp>
        <p:nvSpPr>
          <p:cNvPr id="6" name="内容占位符 2"/>
          <p:cNvSpPr txBox="1"/>
          <p:nvPr/>
        </p:nvSpPr>
        <p:spPr bwMode="auto">
          <a:xfrm>
            <a:off x="360680" y="4314825"/>
            <a:ext cx="906526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光路可逆</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eaLnBrk="1" hangingPunct="0">
              <a:spcAft>
                <a:spcPts val="0"/>
              </a:spcAft>
              <a:tabLst>
                <a:tab pos="630110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与光的反射现象一样，在光的折射现象中，光路也是可逆的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630110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第三位同学的光路图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由于测量操作无误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所以测量值等于真实值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791187" y="1814497"/>
            <a:ext cx="4117005" cy="2251365"/>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另一实验小组的甲、乙、丙、丁四位同学分别在实验中得到如图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所示的插针结果，从图上看，肯定把针插错了的同学是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；从图上看，测量结果准确度最高的同学是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862958" y="2397455"/>
            <a:ext cx="6318989" cy="2411665"/>
          </a:xfrm>
          <a:prstGeom prst="rect">
            <a:avLst/>
          </a:prstGeom>
        </p:spPr>
      </p:pic>
      <p:pic>
        <p:nvPicPr>
          <p:cNvPr id="4" name="24答案.eps" descr="id:2147493444;FounderCES"/>
          <p:cNvPicPr/>
          <p:nvPr/>
        </p:nvPicPr>
        <p:blipFill>
          <a:blip r:embed="rId2"/>
          <a:stretch>
            <a:fillRect/>
          </a:stretch>
        </p:blipFill>
        <p:spPr>
          <a:xfrm>
            <a:off x="478582" y="2780928"/>
            <a:ext cx="840740" cy="299720"/>
          </a:xfrm>
          <a:prstGeom prst="rect">
            <a:avLst/>
          </a:prstGeom>
        </p:spPr>
      </p:pic>
      <p:sp>
        <p:nvSpPr>
          <p:cNvPr id="5" name="矩形 4"/>
          <p:cNvSpPr/>
          <p:nvPr/>
        </p:nvSpPr>
        <p:spPr>
          <a:xfrm>
            <a:off x="1486694" y="2636912"/>
            <a:ext cx="1731564" cy="646331"/>
          </a:xfrm>
          <a:prstGeom prst="rect">
            <a:avLst/>
          </a:prstGeom>
        </p:spPr>
        <p:txBody>
          <a:bodyPr wrap="none">
            <a:spAutoFit/>
          </a:bodyPr>
          <a:lstStyle/>
          <a:p>
            <a:pPr algn="just">
              <a:lnSpc>
                <a:spcPct val="150000"/>
              </a:lnSpc>
              <a:spcAft>
                <a:spcPts val="0"/>
              </a:spcAft>
              <a:tabLst>
                <a:tab pos="6301105" algn="l"/>
              </a:tabLst>
            </a:pPr>
            <a:r>
              <a:rPr lang="zh-CN" altLang="zh-CN" sz="2400">
                <a:solidFill>
                  <a:srgbClr val="000000"/>
                </a:solidFill>
                <a:ea typeface="楷体" panose="02010609060101010101" pitchFamily="49" charset="-122"/>
                <a:cs typeface="Times New Roman" panose="02020603050405020304" pitchFamily="18" charset="0"/>
              </a:rPr>
              <a:t>甲、乙</a:t>
            </a:r>
            <a:r>
              <a:rPr lang="zh-CN"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丁</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结果画出的光路图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连线可以发现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甲的折射光线与入射光线处于法线的一侧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针插错了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乙同学的入射光线与折射光线在同一直线上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针也插错了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丁同学插针的位置距离较大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误差较小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所以测量结果准确度更高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3358902" y="2286496"/>
            <a:ext cx="4680521" cy="4238848"/>
          </a:xfrm>
          <a:prstGeom prst="rect">
            <a:avLst/>
          </a:prstGeom>
        </p:spPr>
      </p:pic>
      <p:pic>
        <p:nvPicPr>
          <p:cNvPr id="4" name="24解析.eps" descr="id:2147493381;FounderCES"/>
          <p:cNvPicPr/>
          <p:nvPr/>
        </p:nvPicPr>
        <p:blipFill>
          <a:blip r:embed="rId2"/>
          <a:stretch>
            <a:fillRect/>
          </a:stretch>
        </p:blipFill>
        <p:spPr>
          <a:xfrm>
            <a:off x="512259" y="908720"/>
            <a:ext cx="840740" cy="29972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3192" y="908720"/>
            <a:ext cx="1308841" cy="346592"/>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4704"/>
                <a:ext cx="11485848" cy="2061210"/>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4008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光从真空射入某种介质发生折射时，入射角的正弦值与折射角的正弦值之比，叫这种介质的绝对折射率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，简称折射率，用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4704"/>
                <a:ext cx="11485848" cy="2061210"/>
              </a:xfrm>
              <a:blipFill rotWithShape="1">
                <a:blip r:embed="rId2"/>
                <a:stretch>
                  <a:fillRect l="-2" t="-8" r="1" b="8"/>
                </a:stretch>
              </a:blipFill>
            </p:spPr>
            <p:txBody>
              <a:bodyPr/>
              <a:lstStyle/>
              <a:p>
                <a:r>
                  <a:rPr lang="zh-CN" altLang="en-US">
                    <a:noFill/>
                  </a:rPr>
                  <a:t> </a:t>
                </a:r>
              </a:p>
            </p:txBody>
          </p:sp>
        </mc:Fallback>
      </mc:AlternateContent>
      <p:sp>
        <p:nvSpPr>
          <p:cNvPr id="5" name="内容占位符 1"/>
          <p:cNvSpPr txBox="1"/>
          <p:nvPr/>
        </p:nvSpPr>
        <p:spPr bwMode="auto">
          <a:xfrm>
            <a:off x="360854" y="2946826"/>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如果光从某种介质射入真空发生折射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该介质的折射率等于真空中光线和法线夹角的正弦值与介质中光线和法线夹角的正弦值之比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关键提醒.eps" descr="id:2147493094;FounderCES"/>
          <p:cNvPicPr/>
          <p:nvPr/>
        </p:nvPicPr>
        <p:blipFill>
          <a:blip r:embed="rId3"/>
          <a:stretch>
            <a:fillRect/>
          </a:stretch>
        </p:blipFill>
        <p:spPr>
          <a:xfrm>
            <a:off x="478582" y="3090842"/>
            <a:ext cx="1612900" cy="31813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856894" y="2026344"/>
            <a:ext cx="648072"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042285"/>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折射率与光速的关系</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00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某种介质的折射率，等于光在真空中的传播速度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与光在这种介质中的传播速度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之比，即</a:t>
                </a:r>
                <a:r>
                  <a:rPr lang="en-US" altLang="zh-CN" b="1" i="1" dirty="0">
                    <a:solidFill>
                      <a:srgbClr val="000000"/>
                    </a:solidFill>
                    <a:latin typeface="Times New Roman" panose="02020603050405020304" pitchFamily="18" charset="0"/>
                    <a:ea typeface="宋体" panose="02010600030101010101" pitchFamily="2" charset="-122"/>
                  </a:rPr>
                  <a:t>n</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任何介质的折射率都大于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，真空的折射率为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，空气的折射率近似为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042285"/>
              </a:xfrm>
              <a:blipFill rotWithShape="1">
                <a:blip r:embed="rId1"/>
                <a:stretch>
                  <a:fillRect l="-2" t="-21" r="1" b="21"/>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测量</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玻璃的</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折射率</a:t>
            </a:r>
            <a:endParaRPr lang="zh-CN" altLang="en-US"/>
          </a:p>
        </p:txBody>
      </p:sp>
      <p:pic>
        <p:nvPicPr>
          <p:cNvPr id="4" name="知识点3.eps" descr="id:2147493101;FounderCES"/>
          <p:cNvPicPr/>
          <p:nvPr/>
        </p:nvPicPr>
        <p:blipFill>
          <a:blip r:embed="rId1"/>
          <a:stretch>
            <a:fillRect/>
          </a:stretch>
        </p:blipFill>
        <p:spPr>
          <a:xfrm>
            <a:off x="360854" y="908720"/>
            <a:ext cx="1457325" cy="387350"/>
          </a:xfrm>
          <a:prstGeom prst="rect">
            <a:avLst/>
          </a:prstGeom>
        </p:spPr>
      </p:pic>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583038" y="722560"/>
            <a:ext cx="4896544" cy="593303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54233"/>
          </a:xfrm>
        </p:spPr>
        <p:txBody>
          <a:bodyPr/>
          <a:lstStyle/>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操作过程：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将白纸用图钉固定在木板上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在白纸上画出一条直线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作为界面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上的一点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画出界面的法线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，并画一条线段</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作为入射光线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把长方形玻璃砖放在白纸上，使它的长边跟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对齐，画出玻璃砖的另一边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在直线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上竖直插上两枚大头针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，透过玻璃砖观察大头针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的像，调整视线方向，直到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再在观察的这一侧插两枚大头针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的像，记下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831080"/>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移去大头针和玻璃砖，过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所在处作直线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就代表了沿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方向入射的光线通过玻璃砖后的出射光线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，入射角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，折射角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用量角器量出入射角和折射角，从三角函数表中查出它们的正弦值，把这些数据记录在自己设计的表格中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用上述方法分别求出入射角为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时的折射角，查出它们的正弦值，填入表格中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算出不同入射角时</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𝜷</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的值，最后求出在几次实验中所测</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𝜷</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的平均值，即为玻璃砖折射率的测量值</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831080"/>
              </a:xfrm>
              <a:blipFill rotWithShape="1">
                <a:blip r:embed="rId1"/>
                <a:stretch>
                  <a:fillRect l="-2" t="-13" r="1" b="1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602023"/>
            <a:ext cx="959793" cy="337706"/>
          </a:xfrm>
          <a:prstGeom prst="rect">
            <a:avLst/>
          </a:prstGeom>
        </p:spPr>
      </p:pic>
      <p:sp>
        <p:nvSpPr>
          <p:cNvPr id="3" name="内容占位符 2"/>
          <p:cNvSpPr>
            <a:spLocks noGrp="1"/>
          </p:cNvSpPr>
          <p:nvPr>
            <p:ph idx="1"/>
          </p:nvPr>
        </p:nvSpPr>
        <p:spPr>
          <a:xfrm>
            <a:off x="360854" y="1412776"/>
            <a:ext cx="11485848" cy="3346237"/>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折射定律</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的理解与应用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光从一种介质进入另一种介质时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，传播方向一般要发生变化；光从一种介质进入另一种介质时，传播速度一定发生变化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当光垂直界面入射时，光的传播方向虽然不变，但光传播的速度发生变化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光从一种介质进入另一种介质时，折射角与入射角的大小关系不要一概而论，要视两种介质的折射率大小而定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光从真空斜射入介质时，入射角大于折射角；光从介质斜射入真空时，入射角小于折射角</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4561</Words>
  <Application>WPS 演示</Application>
  <PresentationFormat>自定义</PresentationFormat>
  <Paragraphs>150</Paragraphs>
  <Slides>32</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32</vt:i4>
      </vt:variant>
    </vt:vector>
  </HeadingPairs>
  <TitlesOfParts>
    <vt:vector size="45" baseType="lpstr">
      <vt:lpstr>Arial</vt:lpstr>
      <vt:lpstr>宋体</vt:lpstr>
      <vt:lpstr>Wingdings</vt:lpstr>
      <vt:lpstr>Times New Roman</vt:lpstr>
      <vt:lpstr>楷体</vt:lpstr>
      <vt:lpstr>微软雅黑</vt:lpstr>
      <vt:lpstr>黑体</vt:lpstr>
      <vt:lpstr>Cambria Math</vt:lpstr>
      <vt:lpstr>仿宋</vt:lpstr>
      <vt:lpstr>Book Antiqua</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402</cp:revision>
  <dcterms:created xsi:type="dcterms:W3CDTF">2020-11-06T05:24:00Z</dcterms:created>
  <dcterms:modified xsi:type="dcterms:W3CDTF">2025-06-24T01:50:38Z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0CF8DAF5D13C4BD9A51823A64936C5A6_12</vt:lpwstr>
  </property>
</Properties>
</file>